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1"/>
  </p:notesMasterIdLst>
  <p:handoutMasterIdLst>
    <p:handoutMasterId r:id="rId12"/>
  </p:handoutMasterIdLst>
  <p:sldIdLst>
    <p:sldId id="280" r:id="rId5"/>
    <p:sldId id="284" r:id="rId6"/>
    <p:sldId id="285" r:id="rId7"/>
    <p:sldId id="286" r:id="rId8"/>
    <p:sldId id="287" r:id="rId9"/>
    <p:sldId id="288" r:id="rId10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792" autoAdjust="0"/>
  </p:normalViewPr>
  <p:slideViewPr>
    <p:cSldViewPr>
      <p:cViewPr varScale="1">
        <p:scale>
          <a:sx n="59" d="100"/>
          <a:sy n="59" d="100"/>
        </p:scale>
        <p:origin x="172" y="60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9/11/2024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9/11/2024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8882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6994" y="758952"/>
            <a:ext cx="10055781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998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9764" y="4455621"/>
            <a:ext cx="10055781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 algn="ctr">
              <a:buNone/>
              <a:defRPr sz="2399"/>
            </a:lvl2pPr>
            <a:lvl3pPr marL="914126" indent="0" algn="ctr">
              <a:buNone/>
              <a:defRPr sz="23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344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152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22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94" y="758952"/>
            <a:ext cx="10055781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7998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4453128"/>
            <a:ext cx="10055781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344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870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6994" y="1845735"/>
            <a:ext cx="4936474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6301" y="1845735"/>
            <a:ext cx="4936474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7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1846052"/>
            <a:ext cx="493647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999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6994" y="2582335"/>
            <a:ext cx="4936474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6301" y="1846052"/>
            <a:ext cx="493647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999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6301" y="2582334"/>
            <a:ext cx="4936474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01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410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83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" y="0"/>
            <a:ext cx="404973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39019" y="0"/>
            <a:ext cx="6399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081" y="594359"/>
            <a:ext cx="3199567" cy="2286000"/>
          </a:xfrm>
        </p:spPr>
        <p:txBody>
          <a:bodyPr anchor="b">
            <a:normAutofit/>
          </a:bodyPr>
          <a:lstStyle>
            <a:lvl1pPr>
              <a:defRPr sz="3599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9350" y="731520"/>
            <a:ext cx="6490549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081" y="2926080"/>
            <a:ext cx="3199567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391" y="6459786"/>
            <a:ext cx="2617828" cy="365125"/>
          </a:xfrm>
        </p:spPr>
        <p:txBody>
          <a:bodyPr/>
          <a:lstStyle>
            <a:lvl1pPr algn="l">
              <a:defRPr/>
            </a:lvl1pPr>
          </a:lstStyle>
          <a:p>
            <a:fld id="{EDF33987-6305-4E2A-BF18-EF013ECE927B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99350" y="6459786"/>
            <a:ext cx="464699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6C87F6-986D-49E6-AF40-1B3A1EE80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62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5651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95" y="5074920"/>
            <a:ext cx="10111011" cy="822960"/>
          </a:xfrm>
        </p:spPr>
        <p:txBody>
          <a:bodyPr tIns="0" bIns="0" anchor="b">
            <a:noAutofit/>
          </a:bodyPr>
          <a:lstStyle>
            <a:lvl1pPr>
              <a:defRPr sz="3599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88810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994" y="5907024"/>
            <a:ext cx="1011063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7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97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412302"/>
            <a:ext cx="262821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412302"/>
            <a:ext cx="7732286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22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1845734"/>
            <a:ext cx="1005578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95" y="6459786"/>
            <a:ext cx="2471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DF33987-6305-4E2A-BF18-EF013ECE927B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5225" y="6459786"/>
            <a:ext cx="48215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7880" y="6459786"/>
            <a:ext cx="13116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221" y="1737845"/>
            <a:ext cx="996436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890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126" rtl="0" eaLnBrk="1" latinLnBrk="0" hangingPunct="1">
        <a:lnSpc>
          <a:spcPct val="85000"/>
        </a:lnSpc>
        <a:spcBef>
          <a:spcPct val="0"/>
        </a:spcBef>
        <a:buNone/>
        <a:defRPr sz="4799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13" indent="-91413" algn="l" defTabSz="914126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393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75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58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40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67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61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55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49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955577" y="2276872"/>
            <a:ext cx="11233248" cy="1844824"/>
          </a:xfrm>
        </p:spPr>
        <p:txBody>
          <a:bodyPr>
            <a:normAutofit fontScale="90000"/>
          </a:bodyPr>
          <a:lstStyle/>
          <a:p>
            <a:pPr>
              <a:lnSpc>
                <a:spcPct val="114000"/>
              </a:lnSpc>
              <a:spcAft>
                <a:spcPts val="600"/>
              </a:spcAft>
            </a:pPr>
            <a:br>
              <a:rPr lang="en-GB" sz="3600" i="1" cap="none" dirty="0"/>
            </a:br>
            <a:r>
              <a:rPr lang="en-GB" sz="3200" i="1" cap="none" dirty="0">
                <a:latin typeface="Arial" panose="020B0604020202020204" pitchFamily="34" charset="0"/>
                <a:cs typeface="Arial" panose="020B0604020202020204" pitchFamily="34" charset="0"/>
              </a:rPr>
              <a:t>XVIII CercleS conference, 12-14 September 2024 </a:t>
            </a:r>
            <a:br>
              <a:rPr lang="en-GB" sz="3200" i="1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3200" i="1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cap="none" dirty="0">
                <a:latin typeface="Arial" panose="020B0604020202020204" pitchFamily="34" charset="0"/>
                <a:cs typeface="Arial" panose="020B0604020202020204" pitchFamily="34" charset="0"/>
              </a:rPr>
              <a:t>Focus Group for Management &amp; Leadership</a:t>
            </a:r>
            <a:endParaRPr lang="en-GB" sz="3200" b="1" i="1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31653EB-AB6E-AA64-C586-E30F191104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4851" y="29479"/>
            <a:ext cx="1921533" cy="192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1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341884" y="1340768"/>
            <a:ext cx="10225136" cy="4635895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  <a:spcAft>
                <a:spcPts val="600"/>
              </a:spcAft>
            </a:pPr>
            <a:br>
              <a:rPr lang="en-GB" sz="2400" i="1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cap="none" dirty="0">
                <a:latin typeface="Arial" panose="020B0604020202020204" pitchFamily="34" charset="0"/>
                <a:cs typeface="Arial" panose="020B0604020202020204" pitchFamily="34" charset="0"/>
              </a:rPr>
              <a:t>Originally conceived after the 2014 conference</a:t>
            </a:r>
            <a:br>
              <a:rPr lang="en-GB" sz="2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cap="none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2400" cap="none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GB" sz="2400" cap="none" dirty="0">
                <a:latin typeface="Arial" panose="020B0604020202020204" pitchFamily="34" charset="0"/>
                <a:cs typeface="Arial" panose="020B0604020202020204" pitchFamily="34" charset="0"/>
              </a:rPr>
              <a:t> project: Director’s Well Being Survey</a:t>
            </a:r>
            <a:br>
              <a:rPr lang="en-GB" sz="2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2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cap="none" dirty="0">
                <a:latin typeface="Arial" panose="020B0604020202020204" pitchFamily="34" charset="0"/>
                <a:cs typeface="Arial" panose="020B0604020202020204" pitchFamily="34" charset="0"/>
              </a:rPr>
              <a:t>Recent initiatives:</a:t>
            </a:r>
            <a:br>
              <a:rPr lang="en-GB" sz="2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cap="none" dirty="0">
                <a:latin typeface="Arial" panose="020B0604020202020204" pitchFamily="34" charset="0"/>
                <a:cs typeface="Arial" panose="020B0604020202020204" pitchFamily="34" charset="0"/>
              </a:rPr>
              <a:t>Leadership meet-ups (since 2020)</a:t>
            </a:r>
            <a:br>
              <a:rPr lang="en-GB" sz="2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cap="none" dirty="0">
                <a:latin typeface="Arial" panose="020B0604020202020204" pitchFamily="34" charset="0"/>
                <a:cs typeface="Arial" panose="020B0604020202020204" pitchFamily="34" charset="0"/>
              </a:rPr>
              <a:t>CercleS Training programme (</a:t>
            </a:r>
            <a:r>
              <a:rPr lang="en-GB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superceded</a:t>
            </a:r>
            <a:r>
              <a:rPr lang="en-GB" sz="2400" cap="none" dirty="0">
                <a:latin typeface="Arial" panose="020B0604020202020204" pitchFamily="34" charset="0"/>
                <a:cs typeface="Arial" panose="020B0604020202020204" pitchFamily="34" charset="0"/>
              </a:rPr>
              <a:t>/replaced)</a:t>
            </a:r>
            <a:br>
              <a:rPr lang="en-GB" sz="2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cap="none" dirty="0">
                <a:latin typeface="Arial" panose="020B0604020202020204" pitchFamily="34" charset="0"/>
                <a:cs typeface="Arial" panose="020B0604020202020204" pitchFamily="34" charset="0"/>
              </a:rPr>
              <a:t>Ideas for virtual exchange (linked to Internationalisation &amp; Language Policy FG)</a:t>
            </a:r>
            <a:br>
              <a:rPr lang="en-GB" sz="2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CercleS Guide on Language Teaching and Learning in Higher Education </a:t>
            </a:r>
            <a:b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Survey in research culture in Cercles language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centres</a:t>
            </a:r>
            <a:endParaRPr lang="en-GB" sz="3200" b="1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1CD9364-8CA3-13C6-8F91-6B6CF400B7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4851" y="29479"/>
            <a:ext cx="1921533" cy="192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09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341884" y="1232046"/>
            <a:ext cx="10225136" cy="4635895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  <a:t>Re-structure of the Focus Group</a:t>
            </a:r>
            <a:b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  <a:t>Bring in new contributions &amp; new people</a:t>
            </a:r>
            <a:b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  <a:t>Identify new priorities where international co-operation can bring benefits</a:t>
            </a:r>
            <a:b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  <a:t>Re-consider introduction of mentoring and coaching scheme for new Directors/managers?</a:t>
            </a:r>
            <a:b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  <a:t>Better sources of information sharing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1CD9364-8CA3-13C6-8F91-6B6CF400B7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4851" y="29479"/>
            <a:ext cx="1921533" cy="192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638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341884" y="1232046"/>
            <a:ext cx="10225136" cy="4635895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  <a:t>Brainstorming #1</a:t>
            </a:r>
            <a:b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  <a:t>What are our main priorities – challenges &amp; opportunities – in relation to management &amp; leadership of language centres?</a:t>
            </a:r>
            <a:b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  <a:t>What are we doing at a national level?</a:t>
            </a:r>
            <a:b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1CD9364-8CA3-13C6-8F91-6B6CF400B7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4851" y="29479"/>
            <a:ext cx="1921533" cy="192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756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341884" y="1232046"/>
            <a:ext cx="10225136" cy="4635895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  <a:t>Brainstorming #2</a:t>
            </a:r>
            <a:b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  <a:t>Where are the main opportunities for addressing these via a Focus Group in CercleS?</a:t>
            </a:r>
            <a:b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1CD9364-8CA3-13C6-8F91-6B6CF400B7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4851" y="29479"/>
            <a:ext cx="1921533" cy="192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671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341884" y="2492895"/>
            <a:ext cx="10225136" cy="2592289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  <a:t>Next steps</a:t>
            </a:r>
            <a:b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1CD9364-8CA3-13C6-8F91-6B6CF400B7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4851" y="29479"/>
            <a:ext cx="1921533" cy="192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510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52f400c-6479-4597-bd46-cc84b7b5180e" xsi:nil="true"/>
    <lcf76f155ced4ddcb4097134ff3c332f xmlns="18424149-9c95-4739-98d5-d90279c25da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BB6B84A47BFB42AF696D6623E27E3A" ma:contentTypeVersion="13" ma:contentTypeDescription="Create a new document." ma:contentTypeScope="" ma:versionID="e61021696a43e02f730ac46c200897b6">
  <xsd:schema xmlns:xsd="http://www.w3.org/2001/XMLSchema" xmlns:xs="http://www.w3.org/2001/XMLSchema" xmlns:p="http://schemas.microsoft.com/office/2006/metadata/properties" xmlns:ns2="18424149-9c95-4739-98d5-d90279c25da2" xmlns:ns3="152f400c-6479-4597-bd46-cc84b7b5180e" targetNamespace="http://schemas.microsoft.com/office/2006/metadata/properties" ma:root="true" ma:fieldsID="759faf489cd08111303b8a7b6e9e7d25" ns2:_="" ns3:_="">
    <xsd:import namespace="18424149-9c95-4739-98d5-d90279c25da2"/>
    <xsd:import namespace="152f400c-6479-4597-bd46-cc84b7b518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424149-9c95-4739-98d5-d90279c25d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651d785-cc9b-461e-a4c9-c589c330ff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2f400c-6479-4597-bd46-cc84b7b5180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890bb397-6f6c-433a-b0d1-2c1864474ba8}" ma:internalName="TaxCatchAll" ma:showField="CatchAllData" ma:web="152f400c-6479-4597-bd46-cc84b7b518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BD2884-2498-4E4D-9E7F-C5D3B0D976BB}">
  <ds:schemaRefs>
    <ds:schemaRef ds:uri="152f400c-6479-4597-bd46-cc84b7b5180e"/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18424149-9c95-4739-98d5-d90279c25da2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41D7D7C-85BC-4230-A684-9491051CD51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8EA1DB-655C-44A4-A209-04D62E4863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424149-9c95-4739-98d5-d90279c25da2"/>
    <ds:schemaRef ds:uri="152f400c-6479-4597-bd46-cc84b7b518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1263</TotalTime>
  <Words>196</Words>
  <Application>Microsoft Office PowerPoint</Application>
  <PresentationFormat>Custom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Century Gothic</vt:lpstr>
      <vt:lpstr>Retrospect</vt:lpstr>
      <vt:lpstr> XVIII CercleS conference, 12-14 September 2024   Focus Group for Management &amp; Leadership</vt:lpstr>
      <vt:lpstr> Originally conceived after the 2014 conference 1st project: Director’s Well Being Survey  Recent initiatives: Leadership meet-ups (since 2020) CercleS Training programme (superceded/replaced) Ideas for virtual exchange (linked to Internationalisation &amp; Language Policy FG) CercleS Guide on Language Teaching and Learning in Higher Education  Survey in research culture in Cercles language centres</vt:lpstr>
      <vt:lpstr>Re-structure of the Focus Group  Bring in new contributions &amp; new people Identify new priorities where international co-operation can bring benefits Re-consider introduction of mentoring and coaching scheme for new Directors/managers? Better sources of information sharing</vt:lpstr>
      <vt:lpstr>Brainstorming #1   What are our main priorities – challenges &amp; opportunities – in relation to management &amp; leadership of language centres?  What are we doing at a national level? </vt:lpstr>
      <vt:lpstr>Brainstorming #2    Where are the main opportunities for addressing these via a Focus Group in CercleS? </vt:lpstr>
      <vt:lpstr>Next steps   </vt:lpstr>
    </vt:vector>
  </TitlesOfParts>
  <Company>Durham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Comunidades nacionales e internacionales  introducción a las redes de centros universitarios de idiomas en el Reino Unido y en Europa</dc:title>
  <dc:creator>CRITCHLEY, MARK E.</dc:creator>
  <cp:lastModifiedBy>CRITCHLEY, MARK E.</cp:lastModifiedBy>
  <cp:revision>301</cp:revision>
  <dcterms:created xsi:type="dcterms:W3CDTF">2018-10-15T20:13:05Z</dcterms:created>
  <dcterms:modified xsi:type="dcterms:W3CDTF">2024-09-11T22:51:19Z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0x01010028BB6B84A47BFB42AF696D6623E27E3A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